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embeddings/_____Microsoft_Office_Excel10.xlsx" ContentType="application/vnd.openxmlformats-officedocument.package"/>
  <Override PartName="/ppt/embeddings/_____Microsoft_Office_Excel11.xlsx" ContentType="application/vnd.openxmlformats-officedocument.package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_____Microsoft_Office_Excel7.xlsx" ContentType="application/vnd.openxmlformats-officedocument.package"/>
  <Override PartName="/ppt/charts/chart8.xml" ContentType="application/vnd.openxmlformats-officedocument.drawingml.chart+xml"/>
  <Override PartName="/ppt/embeddings/_____Microsoft_Office_Excel8.xlsx" ContentType="application/vnd.openxmlformats-officedocument.package"/>
  <Override PartName="/ppt/charts/chart9.xml" ContentType="application/vnd.openxmlformats-officedocument.drawingml.chart+xml"/>
  <Override PartName="/ppt/embeddings/_____Microsoft_Office_Excel9.xlsx" ContentType="application/vnd.openxmlformats-officedocument.package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embeddings/_____Microsoft_Office_Excel3.xlsx" ContentType="application/vnd.openxmlformats-officedocument.package"/>
  <Override PartName="/ppt/embeddings/_____Microsoft_Office_Excel5.xlsx" ContentType="application/vnd.openxmlformats-officedocument.package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62" autoAdjust="0"/>
  </p:normalViewPr>
  <p:slideViewPr>
    <p:cSldViewPr>
      <p:cViewPr>
        <p:scale>
          <a:sx n="77" d="100"/>
          <a:sy n="77" d="100"/>
        </p:scale>
        <p:origin x="-960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1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1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1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11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2601618138310884E-2"/>
          <c:y val="1.4062496539740019E-2"/>
          <c:w val="0.45771027479709148"/>
          <c:h val="0.94843751268761989"/>
        </c:manualLayout>
      </c:layout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57784425467877376"/>
          <c:y val="9.0186673655787322E-2"/>
          <c:w val="0.40826697917403137"/>
          <c:h val="0.7567558406881350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24</c:v>
                </c:pt>
                <c:pt idx="1">
                  <c:v>32</c:v>
                </c:pt>
                <c:pt idx="2">
                  <c:v>48</c:v>
                </c:pt>
                <c:pt idx="3">
                  <c:v>146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0.68</c:v>
                </c:pt>
                <c:pt idx="2">
                  <c:v>0.08</c:v>
                </c:pt>
                <c:pt idx="3">
                  <c:v>0.09</c:v>
                </c:pt>
              </c:numCache>
            </c:numRef>
          </c:val>
        </c:ser>
        <c:axId val="165472128"/>
        <c:axId val="151036288"/>
      </c:barChart>
      <c:catAx>
        <c:axId val="165472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36288"/>
        <c:crosses val="autoZero"/>
        <c:auto val="1"/>
        <c:lblAlgn val="ctr"/>
        <c:lblOffset val="100"/>
      </c:catAx>
      <c:valAx>
        <c:axId val="151036288"/>
        <c:scaling>
          <c:orientation val="minMax"/>
        </c:scaling>
        <c:delete val="1"/>
        <c:axPos val="l"/>
        <c:numFmt formatCode="0%" sourceLinked="1"/>
        <c:tickLblPos val="none"/>
        <c:crossAx val="165472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Глава II</c:v>
                </c:pt>
                <c:pt idx="1">
                  <c:v>Глава V</c:v>
                </c:pt>
                <c:pt idx="2">
                  <c:v>Глава VIII</c:v>
                </c:pt>
                <c:pt idx="3">
                  <c:v>Глава XI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0.45</c:v>
                </c:pt>
                <c:pt idx="2">
                  <c:v>0.12</c:v>
                </c:pt>
                <c:pt idx="3">
                  <c:v>0.02</c:v>
                </c:pt>
              </c:numCache>
            </c:numRef>
          </c:val>
        </c:ser>
        <c:shape val="cylinder"/>
        <c:axId val="90269568"/>
        <c:axId val="90271104"/>
        <c:axId val="0"/>
      </c:bar3DChart>
      <c:catAx>
        <c:axId val="90269568"/>
        <c:scaling>
          <c:orientation val="maxMin"/>
        </c:scaling>
        <c:axPos val="l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271104"/>
        <c:crosses val="autoZero"/>
        <c:auto val="1"/>
        <c:lblAlgn val="ctr"/>
        <c:lblOffset val="100"/>
      </c:catAx>
      <c:valAx>
        <c:axId val="90271104"/>
        <c:scaling>
          <c:orientation val="minMax"/>
        </c:scaling>
        <c:delete val="1"/>
        <c:axPos val="t"/>
        <c:numFmt formatCode="0%" sourceLinked="1"/>
        <c:tickLblPos val="none"/>
        <c:crossAx val="90269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75107706401313E-2"/>
          <c:y val="9.6875000000000044E-2"/>
          <c:w val="0.73662866192384302"/>
          <c:h val="0.775000000000000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0.1</c:v>
                </c:pt>
                <c:pt idx="2">
                  <c:v>0.12000000000000002</c:v>
                </c:pt>
                <c:pt idx="3">
                  <c:v>0.34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7563608613972266"/>
          <c:y val="0.31223671259842517"/>
          <c:w val="0.11336742725218003"/>
          <c:h val="0.3755265748031499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нуждается в утверждении Главой РТ </c:v>
                </c:pt>
                <c:pt idx="1">
                  <c:v>нуждается в утверждении Верховным Хуралом</c:v>
                </c:pt>
                <c:pt idx="2">
                  <c:v>нуждается в утверждении Главой РТ и Верховным Хуралом</c:v>
                </c:pt>
                <c:pt idx="3">
                  <c:v>не нуждается в допольнительном утверждении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0.15000000000000008</c:v>
                </c:pt>
                <c:pt idx="2">
                  <c:v>0.28000000000000008</c:v>
                </c:pt>
                <c:pt idx="3">
                  <c:v>0.44</c:v>
                </c:pt>
              </c:numCache>
            </c:numRef>
          </c:val>
        </c:ser>
        <c:axId val="56189312"/>
        <c:axId val="56190848"/>
      </c:barChart>
      <c:catAx>
        <c:axId val="56189312"/>
        <c:scaling>
          <c:orientation val="maxMin"/>
        </c:scaling>
        <c:axPos val="l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190848"/>
        <c:crosses val="autoZero"/>
        <c:auto val="1"/>
        <c:lblAlgn val="ctr"/>
        <c:lblOffset val="100"/>
      </c:catAx>
      <c:valAx>
        <c:axId val="56190848"/>
        <c:scaling>
          <c:orientation val="minMax"/>
        </c:scaling>
        <c:delete val="1"/>
        <c:axPos val="t"/>
        <c:numFmt formatCode="0%" sourceLinked="1"/>
        <c:tickLblPos val="none"/>
        <c:crossAx val="56189312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6.6164129075958381E-2"/>
          <c:w val="0.99944014722115149"/>
          <c:h val="0.581571761939188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Глава Республики РТ</c:v>
                </c:pt>
                <c:pt idx="1">
                  <c:v>Депутаты Верховного Хурала</c:v>
                </c:pt>
                <c:pt idx="2">
                  <c:v>Руководители территориальных органов Правительства РТ</c:v>
                </c:pt>
                <c:pt idx="3">
                  <c:v>Депутаты городских хуралов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4.0000000000000022E-2</c:v>
                </c:pt>
                <c:pt idx="2">
                  <c:v>0.62000000000000033</c:v>
                </c:pt>
                <c:pt idx="3">
                  <c:v>6.0000000000000026E-2</c:v>
                </c:pt>
              </c:numCache>
            </c:numRef>
          </c:val>
        </c:ser>
        <c:axId val="56212096"/>
        <c:axId val="56213888"/>
      </c:barChart>
      <c:catAx>
        <c:axId val="56212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213888"/>
        <c:crosses val="autoZero"/>
        <c:auto val="1"/>
        <c:lblAlgn val="ctr"/>
        <c:lblOffset val="100"/>
      </c:catAx>
      <c:valAx>
        <c:axId val="56213888"/>
        <c:scaling>
          <c:orientation val="minMax"/>
        </c:scaling>
        <c:delete val="1"/>
        <c:axPos val="l"/>
        <c:numFmt formatCode="0%" sourceLinked="1"/>
        <c:tickLblPos val="none"/>
        <c:crossAx val="56212096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0511352501469822"/>
          <c:y val="6.9571745114740458E-4"/>
          <c:w val="0.59488647498530156"/>
          <c:h val="0.952762306146242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8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Народовластие</c:v>
                </c:pt>
                <c:pt idx="1">
                  <c:v>Права и свободы человека и гражданина</c:v>
                </c:pt>
                <c:pt idx="2">
                  <c:v>Статус РТ</c:v>
                </c:pt>
                <c:pt idx="3">
                  <c:v>Государственные языки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0.46</c:v>
                </c:pt>
                <c:pt idx="3">
                  <c:v>0.112</c:v>
                </c:pt>
              </c:numCache>
            </c:numRef>
          </c:val>
        </c:ser>
        <c:axId val="106747008"/>
        <c:axId val="106748544"/>
      </c:barChart>
      <c:catAx>
        <c:axId val="10674700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8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48544"/>
        <c:crosses val="autoZero"/>
        <c:auto val="1"/>
        <c:lblAlgn val="ctr"/>
        <c:lblOffset val="100"/>
      </c:catAx>
      <c:valAx>
        <c:axId val="106748544"/>
        <c:scaling>
          <c:orientation val="minMax"/>
        </c:scaling>
        <c:delete val="1"/>
        <c:axPos val="t"/>
        <c:numFmt formatCode="0%" sourceLinked="1"/>
        <c:tickLblPos val="none"/>
        <c:crossAx val="10674700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601618138310884E-2"/>
          <c:y val="1.4062496539740019E-2"/>
          <c:w val="0.45771027479709148"/>
          <c:h val="0.94843751268761989"/>
        </c:manualLayout>
      </c:layout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57784425467877376"/>
          <c:y val="9.0186673655787322E-2"/>
          <c:w val="0.40826697917403137"/>
          <c:h val="0.7567558406881350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9804046106906407"/>
          <c:y val="0"/>
          <c:w val="0.61207742298605949"/>
          <c:h val="0.7554438813521391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12 декабря</c:v>
                </c:pt>
                <c:pt idx="1">
                  <c:v>12 июня</c:v>
                </c:pt>
                <c:pt idx="2">
                  <c:v>6 мая</c:v>
                </c:pt>
                <c:pt idx="3">
                  <c:v>15 августа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0.06</c:v>
                </c:pt>
                <c:pt idx="1">
                  <c:v>0.06</c:v>
                </c:pt>
                <c:pt idx="2">
                  <c:v>0.82</c:v>
                </c:pt>
                <c:pt idx="3">
                  <c:v>0</c:v>
                </c:pt>
                <c:pt idx="4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12 декабря</c:v>
                </c:pt>
                <c:pt idx="1">
                  <c:v>12 июня</c:v>
                </c:pt>
                <c:pt idx="2">
                  <c:v>6 мая</c:v>
                </c:pt>
                <c:pt idx="3">
                  <c:v>15 августа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0.09</c:v>
                </c:pt>
                <c:pt idx="1">
                  <c:v>0.03</c:v>
                </c:pt>
                <c:pt idx="2">
                  <c:v>0.85</c:v>
                </c:pt>
                <c:pt idx="3">
                  <c:v>0</c:v>
                </c:pt>
                <c:pt idx="4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12 декабря</c:v>
                </c:pt>
                <c:pt idx="1">
                  <c:v>12 июня</c:v>
                </c:pt>
                <c:pt idx="2">
                  <c:v>6 мая</c:v>
                </c:pt>
                <c:pt idx="3">
                  <c:v>15 августа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0.06</c:v>
                </c:pt>
                <c:pt idx="1">
                  <c:v>0.05</c:v>
                </c:pt>
                <c:pt idx="2">
                  <c:v>0.84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</c:ser>
        <c:shape val="box"/>
        <c:axId val="162214656"/>
        <c:axId val="162216192"/>
        <c:axId val="0"/>
      </c:bar3DChart>
      <c:catAx>
        <c:axId val="162214656"/>
        <c:scaling>
          <c:orientation val="maxMin"/>
        </c:scaling>
        <c:axPos val="l"/>
        <c:tickLblPos val="nextTo"/>
        <c:crossAx val="162216192"/>
        <c:crosses val="autoZero"/>
        <c:auto val="1"/>
        <c:lblAlgn val="ctr"/>
        <c:lblOffset val="100"/>
      </c:catAx>
      <c:valAx>
        <c:axId val="162216192"/>
        <c:scaling>
          <c:orientation val="minMax"/>
        </c:scaling>
        <c:delete val="1"/>
        <c:axPos val="t"/>
        <c:numFmt formatCode="0%" sourceLinked="1"/>
        <c:tickLblPos val="none"/>
        <c:crossAx val="1622146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127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hape val="cylinder"/>
        <c:axId val="161358208"/>
        <c:axId val="161359744"/>
        <c:axId val="0"/>
      </c:bar3DChart>
      <c:catAx>
        <c:axId val="161358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59744"/>
        <c:crosses val="autoZero"/>
        <c:auto val="1"/>
        <c:lblAlgn val="ctr"/>
        <c:lblOffset val="100"/>
      </c:catAx>
      <c:valAx>
        <c:axId val="161359744"/>
        <c:scaling>
          <c:orientation val="minMax"/>
        </c:scaling>
        <c:delete val="1"/>
        <c:axPos val="l"/>
        <c:numFmt formatCode="0%" sourceLinked="1"/>
        <c:tickLblPos val="none"/>
        <c:crossAx val="161358208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1921 г.</c:v>
                </c:pt>
                <c:pt idx="1">
                  <c:v>1924 г.</c:v>
                </c:pt>
                <c:pt idx="2">
                  <c:v>1978 г.</c:v>
                </c:pt>
                <c:pt idx="3">
                  <c:v>1993 г.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0.54</c:v>
                </c:pt>
                <c:pt idx="1">
                  <c:v>0.08</c:v>
                </c:pt>
                <c:pt idx="2">
                  <c:v>0.04</c:v>
                </c:pt>
                <c:pt idx="3">
                  <c:v>0.2</c:v>
                </c:pt>
                <c:pt idx="4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1921 г.</c:v>
                </c:pt>
                <c:pt idx="1">
                  <c:v>1924 г.</c:v>
                </c:pt>
                <c:pt idx="2">
                  <c:v>1978 г.</c:v>
                </c:pt>
                <c:pt idx="3">
                  <c:v>1993 г.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0.49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0.21</c:v>
                </c:pt>
                <c:pt idx="4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1921 г.</c:v>
                </c:pt>
                <c:pt idx="1">
                  <c:v>1924 г.</c:v>
                </c:pt>
                <c:pt idx="2">
                  <c:v>1978 г.</c:v>
                </c:pt>
                <c:pt idx="3">
                  <c:v>1993 г.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0.49</c:v>
                </c:pt>
                <c:pt idx="1">
                  <c:v>0.12</c:v>
                </c:pt>
                <c:pt idx="2">
                  <c:v>0.02</c:v>
                </c:pt>
                <c:pt idx="3">
                  <c:v>0.33</c:v>
                </c:pt>
                <c:pt idx="4">
                  <c:v>0.04</c:v>
                </c:pt>
              </c:numCache>
            </c:numRef>
          </c:val>
        </c:ser>
        <c:shape val="box"/>
        <c:axId val="37115776"/>
        <c:axId val="37154816"/>
        <c:axId val="0"/>
      </c:bar3DChart>
      <c:catAx>
        <c:axId val="37115776"/>
        <c:scaling>
          <c:orientation val="maxMin"/>
        </c:scaling>
        <c:axPos val="l"/>
        <c:numFmt formatCode="General" sourceLinked="1"/>
        <c:tickLblPos val="nextTo"/>
        <c:crossAx val="37154816"/>
        <c:crosses val="autoZero"/>
        <c:auto val="1"/>
        <c:lblAlgn val="ctr"/>
        <c:lblOffset val="100"/>
      </c:catAx>
      <c:valAx>
        <c:axId val="37154816"/>
        <c:scaling>
          <c:orientation val="minMax"/>
        </c:scaling>
        <c:delete val="1"/>
        <c:axPos val="t"/>
        <c:numFmt formatCode="0%" sourceLinked="1"/>
        <c:tickLblPos val="none"/>
        <c:crossAx val="371157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6.6164129075958381E-2"/>
          <c:w val="0.99944014722115149"/>
          <c:h val="0.59526691128286691"/>
        </c:manualLayout>
      </c:layout>
      <c:barChart>
        <c:barDir val="col"/>
        <c:grouping val="clustered"/>
        <c:axId val="164567296"/>
        <c:axId val="164749696"/>
      </c:barChart>
      <c:catAx>
        <c:axId val="164567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749696"/>
        <c:crosses val="autoZero"/>
        <c:auto val="1"/>
        <c:lblAlgn val="ctr"/>
        <c:lblOffset val="100"/>
      </c:catAx>
      <c:valAx>
        <c:axId val="164749696"/>
        <c:scaling>
          <c:orientation val="minMax"/>
        </c:scaling>
        <c:delete val="1"/>
        <c:axPos val="l"/>
        <c:numFmt formatCode="0%" sourceLinked="1"/>
        <c:tickLblPos val="none"/>
        <c:crossAx val="164567296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Да, хорошо знаю содержание и основные положения Конституции РТ</c:v>
                </c:pt>
                <c:pt idx="1">
                  <c:v>Имею общее представление о содержании и основных положениях Конституции РТ</c:v>
                </c:pt>
                <c:pt idx="2">
                  <c:v>Совершенно не представляю себе содержание и основные положения Конституции РТ</c:v>
                </c:pt>
                <c:pt idx="3">
                  <c:v>Затрудняюсь ответить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</c:v>
                </c:pt>
                <c:pt idx="1">
                  <c:v>0.35</c:v>
                </c:pt>
                <c:pt idx="2">
                  <c:v>0.16</c:v>
                </c:pt>
                <c:pt idx="3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Да, хорошо знаю содержание и основные положения Конституции РТ</c:v>
                </c:pt>
                <c:pt idx="1">
                  <c:v>Имею общее представление о содержании и основных положениях Конституции РТ</c:v>
                </c:pt>
                <c:pt idx="2">
                  <c:v>Совершенно не представляю себе содержание и основные положения Конституции РТ</c:v>
                </c:pt>
                <c:pt idx="3">
                  <c:v>Затрудняюсь ответить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</c:v>
                </c:pt>
                <c:pt idx="1">
                  <c:v>0.35</c:v>
                </c:pt>
                <c:pt idx="2">
                  <c:v>0.12</c:v>
                </c:pt>
                <c:pt idx="3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Да, хорошо знаю содержание и основные положения Конституции РТ</c:v>
                </c:pt>
                <c:pt idx="1">
                  <c:v>Имею общее представление о содержании и основных положениях Конституции РТ</c:v>
                </c:pt>
                <c:pt idx="2">
                  <c:v>Совершенно не представляю себе содержание и основные положения Конституции РТ</c:v>
                </c:pt>
                <c:pt idx="3">
                  <c:v>Затрудняюсь ответить 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0.7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</c:ser>
        <c:shape val="box"/>
        <c:axId val="37867904"/>
        <c:axId val="37869824"/>
        <c:axId val="0"/>
      </c:bar3DChart>
      <c:catAx>
        <c:axId val="37867904"/>
        <c:scaling>
          <c:orientation val="maxMin"/>
        </c:scaling>
        <c:axPos val="l"/>
        <c:tickLblPos val="nextTo"/>
        <c:crossAx val="37869824"/>
        <c:crosses val="autoZero"/>
        <c:auto val="1"/>
        <c:lblAlgn val="ctr"/>
        <c:lblOffset val="100"/>
      </c:catAx>
      <c:valAx>
        <c:axId val="37869824"/>
        <c:scaling>
          <c:orientation val="minMax"/>
        </c:scaling>
        <c:delete val="1"/>
        <c:axPos val="t"/>
        <c:numFmt formatCode="0%" sourceLinked="1"/>
        <c:tickLblPos val="none"/>
        <c:crossAx val="378679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Играет значительную роль: поддерживает порядок в республике, определяет права и свободы граждан</c:v>
                </c:pt>
                <c:pt idx="1">
                  <c:v>Играет значительную роль</c:v>
                </c:pt>
                <c:pt idx="2">
                  <c:v>Никакой роли не играет. Конституция существует только на бумаге, в реальности ее положения не исполняются</c:v>
                </c:pt>
                <c:pt idx="3">
                  <c:v>Затрудняюсь ответить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0.14000000000000001</c:v>
                </c:pt>
                <c:pt idx="2">
                  <c:v>0.06</c:v>
                </c:pt>
                <c:pt idx="3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Играет значительную роль: поддерживает порядок в республике, определяет права и свободы граждан</c:v>
                </c:pt>
                <c:pt idx="1">
                  <c:v>Играет значительную роль</c:v>
                </c:pt>
                <c:pt idx="2">
                  <c:v>Никакой роли не играет. Конституция существует только на бумаге, в реальности ее положения не исполняются</c:v>
                </c:pt>
                <c:pt idx="3">
                  <c:v>Затрудняюсь ответить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0.75</c:v>
                </c:pt>
                <c:pt idx="1">
                  <c:v>0.12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Играет значительную роль: поддерживает порядок в республике, определяет права и свободы граждан</c:v>
                </c:pt>
                <c:pt idx="1">
                  <c:v>Играет значительную роль</c:v>
                </c:pt>
                <c:pt idx="2">
                  <c:v>Никакой роли не играет. Конституция существует только на бумаге, в реальности ее положения не исполняются</c:v>
                </c:pt>
                <c:pt idx="3">
                  <c:v>Затрудняюсь ответить 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</c:v>
                </c:pt>
                <c:pt idx="1">
                  <c:v>0.19</c:v>
                </c:pt>
                <c:pt idx="2">
                  <c:v>0.09</c:v>
                </c:pt>
                <c:pt idx="3">
                  <c:v>0.02</c:v>
                </c:pt>
              </c:numCache>
            </c:numRef>
          </c:val>
        </c:ser>
        <c:shape val="box"/>
        <c:axId val="38099200"/>
        <c:axId val="56725888"/>
        <c:axId val="0"/>
      </c:bar3DChart>
      <c:catAx>
        <c:axId val="38099200"/>
        <c:scaling>
          <c:orientation val="maxMin"/>
        </c:scaling>
        <c:axPos val="l"/>
        <c:tickLblPos val="nextTo"/>
        <c:crossAx val="56725888"/>
        <c:crosses val="autoZero"/>
        <c:auto val="1"/>
        <c:lblAlgn val="ctr"/>
        <c:lblOffset val="100"/>
      </c:catAx>
      <c:valAx>
        <c:axId val="56725888"/>
        <c:scaling>
          <c:orientation val="minMax"/>
        </c:scaling>
        <c:delete val="1"/>
        <c:axPos val="t"/>
        <c:numFmt formatCode="0%" sourceLinked="1"/>
        <c:tickLblPos val="none"/>
        <c:crossAx val="3809920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Верховный Хурал</c:v>
                </c:pt>
                <c:pt idx="1">
                  <c:v>Правительство</c:v>
                </c:pt>
                <c:pt idx="2">
                  <c:v>Общественная палата </c:v>
                </c:pt>
                <c:pt idx="3">
                  <c:v>Конституционный суд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0.55000000000000004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</c:ser>
        <c:shape val="cylinder"/>
        <c:axId val="101377920"/>
        <c:axId val="105917440"/>
        <c:axId val="0"/>
      </c:bar3DChart>
      <c:catAx>
        <c:axId val="101377920"/>
        <c:scaling>
          <c:orientation val="maxMin"/>
        </c:scaling>
        <c:axPos val="l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17440"/>
        <c:crosses val="autoZero"/>
        <c:auto val="1"/>
        <c:lblAlgn val="ctr"/>
        <c:lblOffset val="100"/>
      </c:catAx>
      <c:valAx>
        <c:axId val="105917440"/>
        <c:scaling>
          <c:orientation val="minMax"/>
        </c:scaling>
        <c:delete val="1"/>
        <c:axPos val="t"/>
        <c:numFmt formatCode="0%" sourceLinked="1"/>
        <c:tickLblPos val="none"/>
        <c:crossAx val="101377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3CA91-86FE-40EA-A47F-0F8D415A359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A6D1-7A52-412F-89C3-3E2FE34E2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A6D1-7A52-412F-89C3-3E2FE34E2B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63888" y="1340768"/>
            <a:ext cx="5112567" cy="41048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Конституции Республики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Тыва гражданами Тувы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(по результатам социологических опросов) </a:t>
            </a: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окладчик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: директор ТИГПИ, канд. ист. наук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Март-оол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В. Д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585\Desktop\конституция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703160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85\Desktop\сторона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880320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9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8680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00990" cy="914400"/>
          </a:xfrm>
        </p:spPr>
        <p:txBody>
          <a:bodyPr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 какой главе Конституции РТ изложены гарантии социальной защиты населения?»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4936" cy="1143008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«Согласно Конституции РТ, сколько городских округов входит в состав республики?»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8424" y="60212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357290" y="1928802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755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072362" cy="1144488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«Согласно Конституции РТ,</a:t>
            </a:r>
            <a:b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решение, принятое на референдуме, является общеобязательным и 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57468015"/>
              </p:ext>
            </p:extLst>
          </p:nvPr>
        </p:nvGraphicFramePr>
        <p:xfrm>
          <a:off x="428596" y="1857364"/>
          <a:ext cx="828092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8532440" y="6309320"/>
            <a:ext cx="46754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64896" cy="785818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«Согласно Конституции РТ,</a:t>
            </a:r>
            <a:b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кто из ниже перечисленных не избирается?»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161863779"/>
              </p:ext>
            </p:extLst>
          </p:nvPr>
        </p:nvGraphicFramePr>
        <p:xfrm>
          <a:off x="251520" y="1214422"/>
          <a:ext cx="856895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8604448" y="63813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9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186610" cy="766778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«О чем говорится в статье 1 Конституции РТ?»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80420767"/>
              </p:ext>
            </p:extLst>
          </p:nvPr>
        </p:nvGraphicFramePr>
        <p:xfrm>
          <a:off x="642910" y="1571612"/>
          <a:ext cx="814393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8604448" y="63813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733256"/>
            <a:ext cx="7543800" cy="914400"/>
          </a:xfrm>
        </p:spPr>
        <p:txBody>
          <a:bodyPr/>
          <a:lstStyle/>
          <a:p>
            <a:pPr algn="just"/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	</a:t>
            </a:r>
            <a:r>
              <a:rPr lang="ru-RU" sz="2400" b="1" i="1" dirty="0" smtClean="0"/>
              <a:t>Заключение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</a:t>
            </a:r>
            <a:r>
              <a:rPr lang="ru-RU" sz="2000" b="1" i="1" dirty="0" smtClean="0"/>
              <a:t>По </a:t>
            </a:r>
            <a:r>
              <a:rPr lang="ru-RU" sz="2000" b="1" i="1" dirty="0"/>
              <a:t>результатам </a:t>
            </a:r>
            <a:r>
              <a:rPr lang="ru-RU" sz="2000" b="1" i="1" dirty="0" smtClean="0"/>
              <a:t>исследований  </a:t>
            </a:r>
            <a:r>
              <a:rPr lang="ru-RU" sz="2000" b="1" i="1" dirty="0" smtClean="0"/>
              <a:t>в 2018 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г., </a:t>
            </a:r>
            <a:r>
              <a:rPr lang="ru-RU" sz="2000" b="1" i="1" dirty="0" smtClean="0"/>
              <a:t>2019 г. и 2022 г. можно сделать следующие выводы:</a:t>
            </a:r>
            <a:r>
              <a:rPr lang="ru-RU" sz="1800" b="1" i="1" u="sng" dirty="0"/>
              <a:t/>
            </a:r>
            <a:br>
              <a:rPr lang="ru-RU" sz="1800" b="1" i="1" u="sng" dirty="0"/>
            </a:br>
            <a:r>
              <a:rPr lang="ru-RU" sz="2200" dirty="0" smtClean="0"/>
              <a:t>1.Большинство </a:t>
            </a:r>
            <a:r>
              <a:rPr lang="ru-RU" sz="2200" dirty="0"/>
              <a:t>жителей </a:t>
            </a:r>
            <a:r>
              <a:rPr lang="ru-RU" sz="2200" dirty="0" smtClean="0"/>
              <a:t>республики (более </a:t>
            </a:r>
            <a:r>
              <a:rPr lang="ru-RU" sz="2200" dirty="0" smtClean="0"/>
              <a:t>80%) </a:t>
            </a:r>
            <a:r>
              <a:rPr lang="ru-RU" sz="2200" dirty="0"/>
              <a:t>осведомлены о том, что 6 мая – день празднования  Конституции РТ.</a:t>
            </a:r>
            <a:br>
              <a:rPr lang="ru-RU" sz="2200" dirty="0"/>
            </a:br>
            <a:r>
              <a:rPr lang="ru-RU" sz="2200" dirty="0" smtClean="0"/>
              <a:t>2.Половина респондентов (49%) знает</a:t>
            </a:r>
            <a:r>
              <a:rPr lang="ru-RU" sz="2200" dirty="0"/>
              <a:t>, что первая Конституция Тувы </a:t>
            </a:r>
            <a:r>
              <a:rPr lang="ru-RU" sz="2200" dirty="0" smtClean="0"/>
              <a:t>принята в </a:t>
            </a:r>
            <a:r>
              <a:rPr lang="ru-RU" sz="2200" dirty="0"/>
              <a:t>1921 году.</a:t>
            </a:r>
            <a:br>
              <a:rPr lang="ru-RU" sz="2200" dirty="0"/>
            </a:br>
            <a:r>
              <a:rPr lang="ru-RU" sz="2200" dirty="0" smtClean="0"/>
              <a:t>3. С </a:t>
            </a:r>
            <a:r>
              <a:rPr lang="ru-RU" sz="2200" dirty="0"/>
              <a:t>высшим сводом законов Республики Тыва, в целом знакомо большинство граждан </a:t>
            </a:r>
            <a:r>
              <a:rPr lang="ru-RU" sz="2200" dirty="0" smtClean="0"/>
              <a:t>70% отметили, что имеют общие </a:t>
            </a:r>
            <a:r>
              <a:rPr lang="ru-RU" sz="2200" dirty="0"/>
              <a:t>представления о его основных положениях</a:t>
            </a:r>
            <a:r>
              <a:rPr lang="ru-RU" sz="2200" dirty="0" smtClean="0"/>
              <a:t>. Стоит отметить, что в 2022 г. значительно вырос уровень информированности населения в части </a:t>
            </a:r>
            <a:r>
              <a:rPr lang="ru-RU" sz="2200" dirty="0" smtClean="0"/>
              <a:t>общих представлений. </a:t>
            </a:r>
            <a:r>
              <a:rPr lang="ru-RU" sz="2200" dirty="0" smtClean="0"/>
              <a:t> 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4. По </a:t>
            </a:r>
            <a:r>
              <a:rPr lang="ru-RU" sz="2200" dirty="0"/>
              <a:t>мнению </a:t>
            </a:r>
            <a:r>
              <a:rPr lang="ru-RU" sz="2200" dirty="0" smtClean="0"/>
              <a:t>большинства </a:t>
            </a:r>
            <a:r>
              <a:rPr lang="ru-RU" sz="2200" dirty="0" smtClean="0"/>
              <a:t>опрошенных, </a:t>
            </a:r>
            <a:r>
              <a:rPr lang="ru-RU" sz="2200" dirty="0"/>
              <a:t>Конституция играет значительную роль, поддерживает порядок в республике, определяет права и свободы граждан.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532440" y="63813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13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543800" cy="914400"/>
          </a:xfrm>
        </p:spPr>
        <p:txBody>
          <a:bodyPr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1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2779" y="4365104"/>
            <a:ext cx="7416824" cy="1872208"/>
          </a:xfrm>
        </p:spPr>
        <p:txBody>
          <a:bodyPr/>
          <a:lstStyle/>
          <a:p>
            <a:pPr algn="r"/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Метод исследования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– анкетирование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(уличный экспресс-опрос,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онлайн-опрос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даты проведения: 4-6 мая 2018 г. (г. Кызыл)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1-4 мая 2019 г.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(г. Кызыл)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22 апреля – 2 мая 2022 г. (Республика Тыва)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585\Downloads\IMG-0e09f5cd68a007c2244824ef4acce17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531"/>
            <a:ext cx="2477922" cy="3226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85\Downloads\IMG-3fe0df5d1c18ed5926ba1368369f196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2531"/>
            <a:ext cx="2808312" cy="3226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85\Downloads\IMG-86501d4a1279856cf60e0caaa96aaa3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58" y="211998"/>
            <a:ext cx="3354726" cy="3224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316416" y="58772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20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04664"/>
            <a:ext cx="3203848" cy="4365104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2018 г.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Участвовало –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286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(население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Кызыла)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Женщины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57,5%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42,5%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увинцы –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77,6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Русские – 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19,9%</a:t>
            </a:r>
            <a:r>
              <a:rPr lang="ru-RU" sz="2400" dirty="0">
                <a:effectLst/>
              </a:rPr>
              <a:t> 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1840" y="404664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242594" y="5913276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843808" y="260648"/>
            <a:ext cx="309634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выборочная </a:t>
            </a:r>
            <a:r>
              <a:rPr lang="ru-RU" b="1" i="1" dirty="0"/>
              <a:t>совокупность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00192" y="37728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31840" y="1196752"/>
            <a:ext cx="3024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г.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Участвовало –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b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(население г.Кызыла) </a:t>
            </a:r>
            <a:b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Женщины –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63,5%</a:t>
            </a:r>
            <a:b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Мужчины –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36,5%</a:t>
            </a:r>
            <a:b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Тувинцы –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69,6%</a:t>
            </a:r>
            <a:b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Русские – 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30,4%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196752"/>
            <a:ext cx="2592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Участвовало –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478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b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(население РТ) </a:t>
            </a:r>
            <a:b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Женщины-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53,7%</a:t>
            </a:r>
            <a:b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Мужчины –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46,3%</a:t>
            </a:r>
            <a:b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Тувинцы –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81,2%</a:t>
            </a:r>
            <a:b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Русские – 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18,8%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394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4410"/>
            <a:ext cx="8424936" cy="864096"/>
          </a:xfrm>
        </p:spPr>
        <p:txBody>
          <a:bodyPr/>
          <a:lstStyle/>
          <a:p>
            <a:pPr algn="ctr"/>
            <a:r>
              <a:rPr lang="ru-RU" sz="3200" b="1" i="1" dirty="0">
                <a:effectLst/>
                <a:latin typeface="Times New Roman" pitchFamily="18" charset="0"/>
                <a:cs typeface="Times New Roman" pitchFamily="18" charset="0"/>
              </a:rPr>
              <a:t>«Когда отмечают День Конституции </a:t>
            </a:r>
            <a:r>
              <a:rPr lang="ru-RU" sz="3200" b="1" i="1" dirty="0" smtClean="0">
                <a:effectLst/>
                <a:latin typeface="Times New Roman" pitchFamily="18" charset="0"/>
                <a:cs typeface="Times New Roman" pitchFamily="18" charset="0"/>
              </a:rPr>
              <a:t>Республики Тыва?»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4019404954"/>
              </p:ext>
            </p:extLst>
          </p:nvPr>
        </p:nvGraphicFramePr>
        <p:xfrm>
          <a:off x="16303" y="2132856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709116114"/>
              </p:ext>
            </p:extLst>
          </p:nvPr>
        </p:nvGraphicFramePr>
        <p:xfrm>
          <a:off x="4583161" y="1988840"/>
          <a:ext cx="45365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8388424" y="60212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1772816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755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840760" cy="1144488"/>
          </a:xfrm>
        </p:spPr>
        <p:txBody>
          <a:bodyPr/>
          <a:lstStyle/>
          <a:p>
            <a:pPr algn="ctr"/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«В каком году принята самая первая Конституция Республики Тыва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287391577"/>
              </p:ext>
            </p:extLst>
          </p:nvPr>
        </p:nvGraphicFramePr>
        <p:xfrm>
          <a:off x="467544" y="4005064"/>
          <a:ext cx="82809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8532440" y="6309320"/>
            <a:ext cx="46754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95536" y="1397000"/>
          <a:ext cx="849694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41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1440160"/>
          </a:xfrm>
        </p:spPr>
        <p:txBody>
          <a:bodyPr/>
          <a:lstStyle/>
          <a:p>
            <a:pPr algn="ctr"/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«Вы лично знакомы с 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содержанием Конституции Республики Тыва, основными </a:t>
            </a: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её положениями или нет?»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28870066"/>
              </p:ext>
            </p:extLst>
          </p:nvPr>
        </p:nvGraphicFramePr>
        <p:xfrm>
          <a:off x="395536" y="3933056"/>
          <a:ext cx="8568952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8604448" y="63813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7504" y="1397000"/>
          <a:ext cx="885698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29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543800" cy="1124744"/>
          </a:xfrm>
        </p:spPr>
        <p:txBody>
          <a:bodyPr/>
          <a:lstStyle/>
          <a:p>
            <a:pPr algn="ctr"/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«Какую роль сегодня играет Конституция РТ в жизни населения республики?»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04448" y="63813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1397000"/>
          <a:ext cx="864096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15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785926"/>
          <a:ext cx="74295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7543800" cy="1057276"/>
          </a:xfrm>
        </p:spPr>
        <p:txBody>
          <a:bodyPr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«Какой орган из нижеперечисленных относится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 исполнительной ветви власти,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согласно Конституции РТ?»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329486" cy="914400"/>
          </a:xfrm>
        </p:spPr>
        <p:txBody>
          <a:bodyPr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«Согласно Конституции РТ, сколько депутатов входит в состав Верховного Хурала РТ?»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35824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780</TotalTime>
  <Words>145</Words>
  <Application>Microsoft Office PowerPoint</Application>
  <PresentationFormat>Экран (4:3)</PresentationFormat>
  <Paragraphs>41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Знание Конституции Республики Тыва гражданами Тувы  (по результатам социологических опросов)                  Докладчик: директор ТИГПИ, канд. ист. наук Март-оол В. Д. </vt:lpstr>
      <vt:lpstr> Метод исследования – анкетирование  (уличный экспресс-опрос, онлайн-опрос)  даты проведения: 4-6 мая 2018 г. (г. Кызыл)                            1-4 мая 2019 г. (г. Кызыл) 22 апреля – 2 мая 2022 г. (Республика Тыва)  </vt:lpstr>
      <vt:lpstr>2018 г.  Участвовало –  286 человек (население г. Кызыла)   Женщины – 57,5% Мужчины – 42,5% Тувинцы – 77,6% Русские –  19,9%  </vt:lpstr>
      <vt:lpstr>«Когда отмечают День Конституции Республики Тыва?» </vt:lpstr>
      <vt:lpstr>«В каком году принята самая первая Конституция Республики Тыва?»</vt:lpstr>
      <vt:lpstr>«Вы лично знакомы с содержанием Конституции Республики Тыва, основными её положениями или нет?»</vt:lpstr>
      <vt:lpstr>«Какую роль сегодня играет Конституция РТ в жизни населения республики?» </vt:lpstr>
      <vt:lpstr>«Какой орган из нижеперечисленных относится  к исполнительной ветви власти,  согласно Конституции РТ?»</vt:lpstr>
      <vt:lpstr>«Согласно Конституции РТ, сколько депутатов входит в состав Верховного Хурала РТ?»</vt:lpstr>
      <vt:lpstr>«В какой главе Конституции РТ изложены гарантии социальной защиты населения?»</vt:lpstr>
      <vt:lpstr>«Согласно Конституции РТ, сколько городских округов входит в состав республики?» </vt:lpstr>
      <vt:lpstr>«Согласно Конституции РТ,  решение, принятое на референдуме, является общеобязательным и …»</vt:lpstr>
      <vt:lpstr>«Согласно Конституции РТ,  кто из ниже перечисленных не избирается?»</vt:lpstr>
      <vt:lpstr>«О чем говорится в статье 1 Конституции РТ?» </vt:lpstr>
      <vt:lpstr>  Заключение          По результатам исследований  в 2018  г., 2019 г. и 2022 г. можно сделать следующие выводы: 1.Большинство жителей республики (более 80%) осведомлены о том, что 6 мая – день празднования  Конституции РТ. 2.Половина респондентов (49%) знает, что первая Конституция Тувы принята в 1921 году. 3. С высшим сводом законов Республики Тыва, в целом знакомо большинство граждан 70% отметили, что имеют общие представления о его основных положениях. Стоит отметить, что в 2022 г. значительно вырос уровень информированности населения в части общих представлений.    4. По мнению большинства опрошенных, Конституция играет значительную роль, поддерживает порядок в республике, определяет права и свободы граждан.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Знание населения об основных положениях Конституции Республики Тыва (Результат социологического исследования)</dc:title>
  <dc:creator>АсМе</dc:creator>
  <cp:lastModifiedBy>1394977</cp:lastModifiedBy>
  <cp:revision>59</cp:revision>
  <dcterms:created xsi:type="dcterms:W3CDTF">2018-12-08T10:10:58Z</dcterms:created>
  <dcterms:modified xsi:type="dcterms:W3CDTF">2022-05-04T12:47:19Z</dcterms:modified>
</cp:coreProperties>
</file>